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675" r:id="rId3"/>
    <p:sldId id="923" r:id="rId4"/>
    <p:sldId id="924" r:id="rId5"/>
    <p:sldId id="926" r:id="rId6"/>
    <p:sldId id="927" r:id="rId7"/>
    <p:sldId id="928" r:id="rId8"/>
    <p:sldId id="929" r:id="rId9"/>
    <p:sldId id="949" r:id="rId10"/>
    <p:sldId id="950" r:id="rId11"/>
    <p:sldId id="933" r:id="rId12"/>
    <p:sldId id="934" r:id="rId13"/>
    <p:sldId id="935" r:id="rId14"/>
    <p:sldId id="936" r:id="rId15"/>
    <p:sldId id="937" r:id="rId16"/>
    <p:sldId id="938" r:id="rId17"/>
    <p:sldId id="939" r:id="rId18"/>
    <p:sldId id="941" r:id="rId19"/>
    <p:sldId id="940" r:id="rId20"/>
    <p:sldId id="942" r:id="rId21"/>
    <p:sldId id="943" r:id="rId22"/>
    <p:sldId id="944" r:id="rId23"/>
    <p:sldId id="945" r:id="rId24"/>
    <p:sldId id="946" r:id="rId25"/>
    <p:sldId id="492" r:id="rId2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FCCFF"/>
    <a:srgbClr val="FF99FF"/>
    <a:srgbClr val="FFC000"/>
    <a:srgbClr val="CC3300"/>
    <a:srgbClr val="FF9966"/>
    <a:srgbClr val="FFCC99"/>
    <a:srgbClr val="33CC33"/>
    <a:srgbClr val="A6A6A6"/>
    <a:srgbClr val="6BDB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145" autoAdjust="0"/>
    <p:restoredTop sz="94660"/>
  </p:normalViewPr>
  <p:slideViewPr>
    <p:cSldViewPr snapToObjects="1">
      <p:cViewPr varScale="1">
        <p:scale>
          <a:sx n="92" d="100"/>
          <a:sy n="92" d="100"/>
        </p:scale>
        <p:origin x="96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71" d="100"/>
          <a:sy n="71" d="100"/>
        </p:scale>
        <p:origin x="-3372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F6882-623C-4F59-89C4-4E5CBDBBE090}" type="datetimeFigureOut">
              <a:rPr lang="es-ES" smtClean="0"/>
              <a:pPr/>
              <a:t>27/11/2018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0F02F-573B-4E64-A300-A7C3838577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D25255-EE5E-40E3-B634-65B4AA002A7D}" type="datetimeFigureOut">
              <a:rPr lang="es-ES" smtClean="0"/>
              <a:pPr/>
              <a:t>27/11/2018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DDBB7FF-5F31-4F6A-871A-89C210F39D7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00066"/>
          </a:xfrm>
        </p:spPr>
        <p:txBody>
          <a:bodyPr>
            <a:noAutofit/>
          </a:bodyPr>
          <a:lstStyle>
            <a:lvl1pPr>
              <a:defRPr sz="3600" b="1">
                <a:ln>
                  <a:solidFill>
                    <a:srgbClr val="0070C0"/>
                  </a:solidFill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s-ES" dirty="0"/>
              <a:t>Haga clic para modificar el estilo de título del patrón</a:t>
            </a:r>
            <a:endParaRPr kumimoji="0"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110178"/>
          </a:xfrm>
        </p:spPr>
        <p:txBody>
          <a:bodyPr/>
          <a:lstStyle>
            <a:lvl1pPr marL="0" indent="0">
              <a:buNone/>
              <a:defRPr sz="24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  <a:lvl2pPr marL="360363" indent="-268288">
              <a:buClr>
                <a:schemeClr val="accent1">
                  <a:lumMod val="40000"/>
                  <a:lumOff val="60000"/>
                </a:schemeClr>
              </a:buCl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2pPr>
            <a:lvl3pPr marL="627063" indent="-268288">
              <a:buClr>
                <a:srgbClr val="FFC000"/>
              </a:buClr>
              <a:buFont typeface="Constantia" pitchFamily="18" charset="0"/>
              <a:buChar char="—"/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3pPr>
            <a:lvl4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4pPr>
            <a:lvl5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5pPr>
          </a:lstStyle>
          <a:p>
            <a:pPr lvl="0" eaLnBrk="1" latinLnBrk="0" hangingPunct="1"/>
            <a:r>
              <a:rPr lang="es-ES" dirty="0"/>
              <a:t>Haga clic para modificar el estilo de texto del patrón</a:t>
            </a:r>
          </a:p>
          <a:p>
            <a:pPr lvl="1" eaLnBrk="1" latinLnBrk="0" hangingPunct="1"/>
            <a:r>
              <a:rPr lang="es-ES" dirty="0"/>
              <a:t>Segundo nivel</a:t>
            </a:r>
          </a:p>
          <a:p>
            <a:pPr lvl="2" eaLnBrk="1" latinLnBrk="0" hangingPunct="1"/>
            <a:r>
              <a:rPr lang="es-ES" dirty="0"/>
              <a:t>Tercer nivel</a:t>
            </a:r>
          </a:p>
          <a:p>
            <a:pPr lvl="3" eaLnBrk="1" latinLnBrk="0" hangingPunct="1"/>
            <a:r>
              <a:rPr lang="es-ES" dirty="0"/>
              <a:t>Cuarto nivel</a:t>
            </a:r>
          </a:p>
          <a:p>
            <a:pPr lvl="4" eaLnBrk="1" latinLnBrk="0" hangingPunct="1"/>
            <a:r>
              <a:rPr lang="es-ES" dirty="0"/>
              <a:t>Quinto nivel</a:t>
            </a:r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214414" y="6356350"/>
            <a:ext cx="5572164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s-ES"/>
              <a:t>Fundamentos de programación: Tipos de datos simples e instrucciones básicas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29454" y="6356350"/>
            <a:ext cx="90009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/>
              <a:t>Página </a:t>
            </a:r>
            <a:fld id="{042AED99-7FB4-404E-8A97-64753DCE42EC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8" name="7 Conector recto"/>
          <p:cNvCxnSpPr/>
          <p:nvPr userDrawn="1"/>
        </p:nvCxnSpPr>
        <p:spPr>
          <a:xfrm>
            <a:off x="428596" y="857232"/>
            <a:ext cx="8286808" cy="0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9 Imagen" descr="ucmtrozo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tretch>
            <a:fillRect/>
          </a:stretch>
        </p:blipFill>
        <p:spPr>
          <a:xfrm>
            <a:off x="8058150" y="5669280"/>
            <a:ext cx="1085850" cy="1188720"/>
          </a:xfrm>
          <a:prstGeom prst="rect">
            <a:avLst/>
          </a:prstGeom>
        </p:spPr>
      </p:pic>
      <p:sp>
        <p:nvSpPr>
          <p:cNvPr id="11" name="10 CuadroTexto"/>
          <p:cNvSpPr txBox="1"/>
          <p:nvPr userDrawn="1"/>
        </p:nvSpPr>
        <p:spPr>
          <a:xfrm>
            <a:off x="-32" y="5045880"/>
            <a:ext cx="353943" cy="133626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ES" sz="1100" dirty="0">
                <a:latin typeface="+mj-lt"/>
              </a:rPr>
              <a:t>Luis Hernández Yáñez</a:t>
            </a:r>
          </a:p>
        </p:txBody>
      </p:sp>
      <p:pic>
        <p:nvPicPr>
          <p:cNvPr id="32770" name="Picture 2" descr="http://mirrors.creativecommons.org/presskit/buttons/88x31/png/by-nc-sa.eu.pn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184" y="6382143"/>
            <a:ext cx="959644" cy="335756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11/27/2018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.png"/><Relationship Id="rId2" Type="http://schemas.openxmlformats.org/officeDocument/2006/relationships/hyperlink" Target="http://creativecommon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-nc-sa/3.0/" TargetMode="Externa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28860" y="1844824"/>
            <a:ext cx="6072230" cy="1512167"/>
          </a:xfrm>
        </p:spPr>
        <p:txBody>
          <a:bodyPr>
            <a:normAutofit/>
          </a:bodyPr>
          <a:lstStyle/>
          <a:p>
            <a:pPr algn="l"/>
            <a:r>
              <a:rPr lang="es-ES" sz="4800" dirty="0"/>
              <a:t>Iniciación a Moodle 3.4</a:t>
            </a:r>
            <a:br>
              <a:rPr lang="es-ES" sz="4800" dirty="0"/>
            </a:br>
            <a:r>
              <a:rPr lang="es-ES" sz="4800" dirty="0"/>
              <a:t>3ª parte</a:t>
            </a:r>
          </a:p>
        </p:txBody>
      </p:sp>
      <p:pic>
        <p:nvPicPr>
          <p:cNvPr id="4" name="3 Imagen" descr="ucmtrozo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5225" y="5074920"/>
            <a:ext cx="1628775" cy="178308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428596" y="642918"/>
            <a:ext cx="5925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Seminarios sobre la plataforma Moodle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500034" y="1214422"/>
            <a:ext cx="764386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7 CuadroTexto"/>
          <p:cNvSpPr txBox="1">
            <a:spLocks noChangeAspect="1"/>
          </p:cNvSpPr>
          <p:nvPr/>
        </p:nvSpPr>
        <p:spPr>
          <a:xfrm>
            <a:off x="500033" y="1847839"/>
            <a:ext cx="1548000" cy="15480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000" rIns="36000" rtlCol="0">
            <a:noAutofit/>
          </a:bodyPr>
          <a:lstStyle/>
          <a:p>
            <a:pPr algn="ctr"/>
            <a:r>
              <a:rPr lang="es-ES" sz="8800" b="1" dirty="0">
                <a:solidFill>
                  <a:schemeClr val="bg2"/>
                </a:solidFill>
                <a:latin typeface="+mj-lt"/>
              </a:rPr>
              <a:t>CV</a:t>
            </a:r>
          </a:p>
        </p:txBody>
      </p:sp>
      <p:sp>
        <p:nvSpPr>
          <p:cNvPr id="10" name="2 Subtítulo"/>
          <p:cNvSpPr>
            <a:spLocks noGrp="1"/>
          </p:cNvSpPr>
          <p:nvPr>
            <p:ph type="subTitle" idx="1"/>
          </p:nvPr>
        </p:nvSpPr>
        <p:spPr>
          <a:xfrm>
            <a:off x="604838" y="4157230"/>
            <a:ext cx="6681806" cy="2415042"/>
          </a:xfrm>
        </p:spPr>
        <p:txBody>
          <a:bodyPr>
            <a:normAutofit/>
          </a:bodyPr>
          <a:lstStyle/>
          <a:p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Campus Virtual de la UCM</a:t>
            </a:r>
            <a:b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b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Luis Hernández Yáñez</a:t>
            </a:r>
            <a:b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Facultad de Informática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Universidad Complutense</a:t>
            </a:r>
          </a:p>
        </p:txBody>
      </p:sp>
      <p:pic>
        <p:nvPicPr>
          <p:cNvPr id="21506" name="Picture 2" descr="http://mirrors.creativecommons.org/presskit/buttons/88x31/png/by-nc-sa.eu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8" y="5983277"/>
            <a:ext cx="1343501" cy="4700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Filtros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Administración </a:t>
            </a:r>
            <a:r>
              <a:rPr lang="es-ES" sz="2200" i="0" dirty="0">
                <a:sym typeface="Wingdings" panose="05000000000000000000" pitchFamily="2" charset="2"/>
              </a:rPr>
              <a:t> Filtros</a:t>
            </a:r>
            <a:endParaRPr lang="es-ES" sz="2200" i="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6729E81-1960-4B46-B441-E0CE87C791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080" y="1600784"/>
            <a:ext cx="6133840" cy="479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897854"/>
      </p:ext>
    </p:extLst>
  </p:cSld>
  <p:clrMapOvr>
    <a:masterClrMapping/>
  </p:clrMapOvr>
  <p:transition spd="med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B8456DCF-D8D3-489C-8D23-63EA0F81B3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65" y="1111316"/>
            <a:ext cx="3413647" cy="50306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92D80B5-1CF5-4EFC-9B82-8542DD961F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96" y="1066060"/>
            <a:ext cx="4265656" cy="297151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Calificación de tareas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793" y="4178724"/>
            <a:ext cx="5304083" cy="213396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CuadroTexto 11"/>
          <p:cNvSpPr txBox="1"/>
          <p:nvPr/>
        </p:nvSpPr>
        <p:spPr>
          <a:xfrm>
            <a:off x="6653615" y="4231399"/>
            <a:ext cx="2033185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Vista del estudiante</a:t>
            </a:r>
          </a:p>
        </p:txBody>
      </p:sp>
    </p:spTree>
    <p:extLst>
      <p:ext uri="{BB962C8B-B14F-4D97-AF65-F5344CB8AC3E}">
        <p14:creationId xmlns:p14="http://schemas.microsoft.com/office/powerpoint/2010/main" val="2909007475"/>
      </p:ext>
    </p:extLst>
  </p:cSld>
  <p:clrMapOvr>
    <a:masterClrMapping/>
  </p:clrMapOvr>
  <p:transition spd="med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177EB6FA-C989-4D15-993D-D8AF93F8F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158" y="1484784"/>
            <a:ext cx="6424694" cy="408844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E2AEBBC-3B34-4C64-87E4-27F8BB560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17" y="1484784"/>
            <a:ext cx="1745793" cy="339459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Eventos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Herramienta Calendario</a:t>
            </a:r>
          </a:p>
        </p:txBody>
      </p:sp>
      <p:cxnSp>
        <p:nvCxnSpPr>
          <p:cNvPr id="15" name="Conector recto de flecha 14"/>
          <p:cNvCxnSpPr/>
          <p:nvPr/>
        </p:nvCxnSpPr>
        <p:spPr>
          <a:xfrm>
            <a:off x="5148064" y="1844824"/>
            <a:ext cx="792088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677748" y="4909701"/>
            <a:ext cx="2027863" cy="147732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 tipos de eventos</a:t>
            </a:r>
          </a:p>
          <a:p>
            <a:pPr>
              <a:spcAft>
                <a:spcPts val="600"/>
              </a:spcAft>
            </a:pPr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Globales (sistema)</a:t>
            </a:r>
          </a:p>
          <a:p>
            <a:pPr>
              <a:spcAft>
                <a:spcPts val="600"/>
              </a:spcAft>
            </a:pPr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De curso</a:t>
            </a:r>
          </a:p>
          <a:p>
            <a:pPr>
              <a:spcAft>
                <a:spcPts val="600"/>
              </a:spcAft>
            </a:pPr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De grupo</a:t>
            </a:r>
          </a:p>
          <a:p>
            <a:pPr>
              <a:spcAft>
                <a:spcPts val="600"/>
              </a:spcAft>
            </a:pPr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De usuario</a:t>
            </a:r>
          </a:p>
        </p:txBody>
      </p:sp>
      <p:cxnSp>
        <p:nvCxnSpPr>
          <p:cNvPr id="13" name="Conector recto de flecha 12"/>
          <p:cNvCxnSpPr>
            <a:cxnSpLocks/>
          </p:cNvCxnSpPr>
          <p:nvPr/>
        </p:nvCxnSpPr>
        <p:spPr>
          <a:xfrm>
            <a:off x="2100900" y="1966672"/>
            <a:ext cx="604711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178739"/>
      </p:ext>
    </p:extLst>
  </p:cSld>
  <p:clrMapOvr>
    <a:masterClrMapping/>
  </p:clrMapOvr>
  <p:transition spd="med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D4C74E73-BC20-40EC-A3DF-CA0DA17E3D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74"/>
          <a:stretch/>
        </p:blipFill>
        <p:spPr>
          <a:xfrm>
            <a:off x="457200" y="1880357"/>
            <a:ext cx="5191384" cy="379309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D2BFF28-D90E-437C-B6BE-8FC45A69FF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481" y="1475338"/>
            <a:ext cx="1745793" cy="339459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Eventos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Nuevo evento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4632278" y="5739674"/>
            <a:ext cx="3397661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Las actividades con fecha límite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añaden eventos automáticamente</a:t>
            </a:r>
          </a:p>
        </p:txBody>
      </p:sp>
      <p:cxnSp>
        <p:nvCxnSpPr>
          <p:cNvPr id="18" name="Conector recto de flecha 17"/>
          <p:cNvCxnSpPr>
            <a:cxnSpLocks/>
            <a:stCxn id="14" idx="0"/>
          </p:cNvCxnSpPr>
          <p:nvPr/>
        </p:nvCxnSpPr>
        <p:spPr>
          <a:xfrm flipV="1">
            <a:off x="6331109" y="3546762"/>
            <a:ext cx="1561557" cy="219291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n 12">
            <a:extLst>
              <a:ext uri="{FF2B5EF4-FFF2-40B4-BE49-F238E27FC236}">
                <a16:creationId xmlns:a16="http://schemas.microsoft.com/office/drawing/2014/main" id="{3E71C0A5-760B-4EEB-9645-BF3B15DF86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83"/>
          <a:stretch/>
        </p:blipFill>
        <p:spPr>
          <a:xfrm>
            <a:off x="2312256" y="1354102"/>
            <a:ext cx="4136322" cy="10715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Conector recto de flecha 11"/>
          <p:cNvCxnSpPr>
            <a:cxnSpLocks/>
          </p:cNvCxnSpPr>
          <p:nvPr/>
        </p:nvCxnSpPr>
        <p:spPr>
          <a:xfrm>
            <a:off x="6156176" y="2326396"/>
            <a:ext cx="1440160" cy="38180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484209"/>
      </p:ext>
    </p:extLst>
  </p:cSld>
  <p:clrMapOvr>
    <a:masterClrMapping/>
  </p:clrMapOvr>
  <p:transition spd="med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AAE0C12-A35E-4D2C-A99A-1ACF5A0574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87" y="1586286"/>
            <a:ext cx="6020929" cy="42261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Calificaciones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Menú Administración </a:t>
            </a:r>
            <a:r>
              <a:rPr lang="es-ES" sz="2200" i="0" dirty="0">
                <a:sym typeface="Wingdings" panose="05000000000000000000" pitchFamily="2" charset="2"/>
              </a:rPr>
              <a:t> Calificaciones</a:t>
            </a:r>
            <a:endParaRPr lang="es-ES" sz="2200" i="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759531" y="5874176"/>
            <a:ext cx="5624938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Más información sobre calificaciones en un curso aparte…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F2C192F-A0D1-4A10-A027-D59E1AA59E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000" y="1968145"/>
            <a:ext cx="1878113" cy="242052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Conector recto de flecha 12"/>
          <p:cNvCxnSpPr>
            <a:cxnSpLocks/>
            <a:endCxn id="11" idx="0"/>
          </p:cNvCxnSpPr>
          <p:nvPr/>
        </p:nvCxnSpPr>
        <p:spPr>
          <a:xfrm>
            <a:off x="6171000" y="1826956"/>
            <a:ext cx="939057" cy="14118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9063608"/>
      </p:ext>
    </p:extLst>
  </p:cSld>
  <p:clrMapOvr>
    <a:masterClrMapping/>
  </p:clrMapOvr>
  <p:transition spd="med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74E9E17-3CAF-4AA0-9D37-C20EC2676F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1686"/>
            <a:ext cx="4093521" cy="40271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Grupos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" sz="2200" i="0" dirty="0"/>
              <a:t>Administración </a:t>
            </a:r>
            <a:r>
              <a:rPr lang="es-ES" sz="2200" i="0" dirty="0">
                <a:sym typeface="Wingdings" panose="05000000000000000000" pitchFamily="2" charset="2"/>
              </a:rPr>
              <a:t> Participantes  Grupos</a:t>
            </a:r>
            <a:endParaRPr lang="es-ES" sz="2200" i="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Actividades realizadas en grupos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6232D6F-66D7-44AA-853A-A14801CBF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238" y="2214715"/>
            <a:ext cx="4496348" cy="38610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Conector recto de flecha 10"/>
          <p:cNvCxnSpPr>
            <a:cxnSpLocks/>
          </p:cNvCxnSpPr>
          <p:nvPr/>
        </p:nvCxnSpPr>
        <p:spPr>
          <a:xfrm flipV="1">
            <a:off x="1331640" y="3789040"/>
            <a:ext cx="3456384" cy="162229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724517"/>
      </p:ext>
    </p:extLst>
  </p:cSld>
  <p:clrMapOvr>
    <a:masterClrMapping/>
  </p:clrMapOvr>
  <p:transition spd="med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4D74597-640A-4853-B595-BEB8C4A50B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94"/>
          <a:stretch/>
        </p:blipFill>
        <p:spPr>
          <a:xfrm>
            <a:off x="242283" y="1254692"/>
            <a:ext cx="4545741" cy="309802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Grupos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" sz="2200" i="0" dirty="0"/>
              <a:t> 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3BE99558-0D5E-4565-A1CC-809B40D07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670" y="4535859"/>
            <a:ext cx="5714961" cy="17342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Conector recto de flecha 11"/>
          <p:cNvCxnSpPr>
            <a:cxnSpLocks/>
          </p:cNvCxnSpPr>
          <p:nvPr/>
        </p:nvCxnSpPr>
        <p:spPr>
          <a:xfrm>
            <a:off x="3275856" y="4250107"/>
            <a:ext cx="216024" cy="38835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095743"/>
      </p:ext>
    </p:extLst>
  </p:cSld>
  <p:clrMapOvr>
    <a:masterClrMapping/>
  </p:clrMapOvr>
  <p:transition spd="med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9A4A5D2-4277-476C-BACD-2303E402CF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41" y="2603149"/>
            <a:ext cx="6687558" cy="165170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Agrupamientos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Se pueden crear agrupamientos, que son grupos de grupos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Por ejemplo, grupos de un determinado laboratorio, grupos de estudiantes (frente a profesores), etcétera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201F8A9-DA02-4478-A1B4-115AA27FED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229" y="2603149"/>
            <a:ext cx="5961757" cy="36611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Conector recto de flecha 10"/>
          <p:cNvCxnSpPr/>
          <p:nvPr/>
        </p:nvCxnSpPr>
        <p:spPr>
          <a:xfrm>
            <a:off x="1907704" y="4077072"/>
            <a:ext cx="1440160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654027"/>
      </p:ext>
    </p:extLst>
  </p:cSld>
  <p:clrMapOvr>
    <a:masterClrMapping/>
  </p:clrMapOvr>
  <p:transition spd="med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Agrupamientos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E0C2F55-A4C7-42EA-8D7E-46A18D71D7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05" y="1340768"/>
            <a:ext cx="6648262" cy="19609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Conector recto de flecha 9"/>
          <p:cNvCxnSpPr/>
          <p:nvPr/>
        </p:nvCxnSpPr>
        <p:spPr>
          <a:xfrm flipH="1">
            <a:off x="7037456" y="2780928"/>
            <a:ext cx="1584176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8A912F4E-3CE1-45A0-B9EA-305AFD81F5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92" y="3796916"/>
            <a:ext cx="7876816" cy="213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114723"/>
      </p:ext>
    </p:extLst>
  </p:cSld>
  <p:clrMapOvr>
    <a:masterClrMapping/>
  </p:clrMapOvr>
  <p:transition spd="med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47FF733F-4625-4A08-94B2-CA614DA51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39" y="3861048"/>
            <a:ext cx="4296375" cy="17814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Grupos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Las actividades se podrán realizar en grupos (entrega de grupo)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También se pueden hacer accesibles algunos elementos sólo a determinados grupos y agrupamientos…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Es necesario habilitar los grupos en los ajustes del curso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Administración </a:t>
            </a:r>
            <a:r>
              <a:rPr lang="es-ES" sz="2200" i="0" dirty="0">
                <a:sym typeface="Wingdings" panose="05000000000000000000" pitchFamily="2" charset="2"/>
              </a:rPr>
              <a:t> Editar ajustes  sección Grupos</a:t>
            </a:r>
            <a:endParaRPr lang="es-ES" sz="2200" i="0" dirty="0"/>
          </a:p>
        </p:txBody>
      </p:sp>
      <p:cxnSp>
        <p:nvCxnSpPr>
          <p:cNvPr id="8" name="Conector recto de flecha 7"/>
          <p:cNvCxnSpPr>
            <a:cxnSpLocks/>
          </p:cNvCxnSpPr>
          <p:nvPr/>
        </p:nvCxnSpPr>
        <p:spPr>
          <a:xfrm>
            <a:off x="4788024" y="4437112"/>
            <a:ext cx="1152128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6047067" y="3861048"/>
            <a:ext cx="1972656" cy="12003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Grupos separados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(no se ven entre sí)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Grupos visibles</a:t>
            </a:r>
          </a:p>
        </p:txBody>
      </p:sp>
    </p:spTree>
    <p:extLst>
      <p:ext uri="{BB962C8B-B14F-4D97-AF65-F5344CB8AC3E}">
        <p14:creationId xmlns:p14="http://schemas.microsoft.com/office/powerpoint/2010/main" val="4014603352"/>
      </p:ext>
    </p:extLst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Índice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21" name="2 Marcador de contenido"/>
          <p:cNvSpPr>
            <a:spLocks noGrp="1"/>
          </p:cNvSpPr>
          <p:nvPr>
            <p:ph idx="1"/>
          </p:nvPr>
        </p:nvSpPr>
        <p:spPr>
          <a:xfrm>
            <a:off x="467544" y="1036316"/>
            <a:ext cx="3744416" cy="5320034"/>
          </a:xfrm>
        </p:spPr>
        <p:txBody>
          <a:bodyPr>
            <a:noAutofit/>
          </a:bodyPr>
          <a:lstStyle/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/>
              </a:rPr>
              <a:t>Parte II. La asignatura en acción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Herramientas de comunicación	82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	Correo	83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	Mensajería	85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Filtros	87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Calificación de tareas	89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Eventos	91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Calificaciones	93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Grupos	94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Agrupamientos	96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Restricciones	100</a:t>
            </a:r>
          </a:p>
          <a:p>
            <a:pPr marL="361950" lvl="1" indent="-276225">
              <a:lnSpc>
                <a:spcPts val="1700"/>
              </a:lnSpc>
              <a:spcBef>
                <a:spcPts val="0"/>
              </a:spcBef>
              <a:buClr>
                <a:srgbClr val="0F6FC6">
                  <a:lumMod val="40000"/>
                  <a:lumOff val="60000"/>
                </a:srgbClr>
              </a:buClr>
              <a:buNone/>
              <a:tabLst>
                <a:tab pos="361950" algn="l"/>
                <a:tab pos="3486150" algn="r"/>
              </a:tabLst>
              <a:defRPr/>
            </a:pPr>
            <a:r>
              <a:rPr lang="es-ES" sz="1600" dirty="0">
                <a:solidFill>
                  <a:prstClr val="white"/>
                </a:solidFill>
                <a:latin typeface="Calibri"/>
              </a:rPr>
              <a:t>Portafolios	102</a:t>
            </a:r>
          </a:p>
        </p:txBody>
      </p:sp>
    </p:spTree>
  </p:cSld>
  <p:clrMapOvr>
    <a:masterClrMapping/>
  </p:clrMapOvr>
  <p:transition spd="med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Grupos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Actividades realizadas en grupo…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200" i="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200" i="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200" i="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200" i="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200" i="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s-ES" sz="2200" i="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Los profesores podrán acceder a las entregas grupo a grupo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310695" y="1844824"/>
            <a:ext cx="3429657" cy="155427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Configurando la entrega por grupo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 las tareas sólo se contempla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una entrega por cada grupo</a:t>
            </a:r>
          </a:p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 calificación será asignada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 todos los miembros del grupo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672343"/>
            <a:ext cx="2757508" cy="34766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3AB330D-6589-44A5-9F6F-3D0A8C9259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3" y="1556792"/>
            <a:ext cx="3581900" cy="29245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4758450"/>
      </p:ext>
    </p:extLst>
  </p:cSld>
  <p:clrMapOvr>
    <a:masterClrMapping/>
  </p:clrMapOvr>
  <p:transition spd="med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Restricciones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Se puede restringir el acceso por variadas condiciones…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Sección Restricciones de acceso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04D8DCD-F440-4AE2-A455-87A0F1DAD4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63" y="2519438"/>
            <a:ext cx="3890010" cy="141056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Conector recto de flecha 12"/>
          <p:cNvCxnSpPr/>
          <p:nvPr/>
        </p:nvCxnSpPr>
        <p:spPr>
          <a:xfrm>
            <a:off x="4131625" y="3626635"/>
            <a:ext cx="440375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1EE337AE-3B00-47F3-9220-D822ED9D4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023" y="1601956"/>
            <a:ext cx="3594620" cy="458353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0604911"/>
      </p:ext>
    </p:extLst>
  </p:cSld>
  <p:clrMapOvr>
    <a:masterClrMapping/>
  </p:clrMapOvr>
  <p:transition spd="med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797E676-621A-43C5-865B-B8E3184905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79" y="1641042"/>
            <a:ext cx="6087753" cy="383378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Restricciones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 </a:t>
            </a:r>
          </a:p>
        </p:txBody>
      </p:sp>
      <p:cxnSp>
        <p:nvCxnSpPr>
          <p:cNvPr id="11" name="Conector recto de flecha 10"/>
          <p:cNvCxnSpPr>
            <a:cxnSpLocks/>
          </p:cNvCxnSpPr>
          <p:nvPr/>
        </p:nvCxnSpPr>
        <p:spPr>
          <a:xfrm flipV="1">
            <a:off x="3635896" y="1383172"/>
            <a:ext cx="3456384" cy="6776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7092280" y="1198506"/>
            <a:ext cx="1705916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debe o no debe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D65F90F-36F7-4DC2-82F7-603172C53A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935" y="4449356"/>
            <a:ext cx="4466713" cy="153520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6731680"/>
      </p:ext>
    </p:extLst>
  </p:cSld>
  <p:clrMapOvr>
    <a:masterClrMapping/>
  </p:clrMapOvr>
  <p:transition spd="med"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83A90862-FC17-4753-9CF5-E0404276E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19" y="3905936"/>
            <a:ext cx="7008863" cy="18909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Portafolios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Destinos de la exportación de documentos</a:t>
            </a:r>
          </a:p>
          <a:p>
            <a:pPr marL="360363" indent="-2714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Google Drive</a:t>
            </a:r>
          </a:p>
          <a:p>
            <a:pPr marL="360363" indent="-2714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Descarga al ordenador local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Puede haber otros configurados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Seleccionar cuáles se quieren utilizar:</a:t>
            </a:r>
            <a:br>
              <a:rPr lang="es-ES" sz="2200" i="0" dirty="0"/>
            </a:br>
            <a:r>
              <a:rPr lang="es-ES" sz="2200" i="0" dirty="0"/>
              <a:t>Menú de usuario </a:t>
            </a:r>
            <a:r>
              <a:rPr lang="es-ES" sz="2200" i="0" dirty="0">
                <a:sym typeface="Wingdings" panose="05000000000000000000" pitchFamily="2" charset="2"/>
              </a:rPr>
              <a:t> Preferencias  Portafolios  Configurar</a:t>
            </a:r>
            <a:endParaRPr lang="es-ES" sz="2200" i="0" dirty="0"/>
          </a:p>
        </p:txBody>
      </p:sp>
      <p:cxnSp>
        <p:nvCxnSpPr>
          <p:cNvPr id="9" name="Conector recto de flecha 8"/>
          <p:cNvCxnSpPr>
            <a:cxnSpLocks/>
            <a:stCxn id="10" idx="0"/>
          </p:cNvCxnSpPr>
          <p:nvPr/>
        </p:nvCxnSpPr>
        <p:spPr>
          <a:xfrm flipH="1" flipV="1">
            <a:off x="6012160" y="5796845"/>
            <a:ext cx="213510" cy="17462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5364088" y="5971471"/>
            <a:ext cx="1723164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Activa/desactiva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ese portafolios</a:t>
            </a:r>
          </a:p>
        </p:txBody>
      </p:sp>
    </p:spTree>
    <p:extLst>
      <p:ext uri="{BB962C8B-B14F-4D97-AF65-F5344CB8AC3E}">
        <p14:creationId xmlns:p14="http://schemas.microsoft.com/office/powerpoint/2010/main" val="3386554521"/>
      </p:ext>
    </p:extLst>
  </p:cSld>
  <p:clrMapOvr>
    <a:masterClrMapping/>
  </p:clrMapOvr>
  <p:transition spd="med"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Portafolios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Las entregas de las tareas y otros documentos se pueden exportar a un portafolios…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88840"/>
            <a:ext cx="4119593" cy="13049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Conector recto de flecha 10"/>
          <p:cNvCxnSpPr/>
          <p:nvPr/>
        </p:nvCxnSpPr>
        <p:spPr>
          <a:xfrm flipH="1">
            <a:off x="4572000" y="3091128"/>
            <a:ext cx="1728192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3646031"/>
            <a:ext cx="4462495" cy="195740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4" name="Conector recto de flecha 13"/>
          <p:cNvCxnSpPr/>
          <p:nvPr/>
        </p:nvCxnSpPr>
        <p:spPr>
          <a:xfrm>
            <a:off x="4875169" y="4459280"/>
            <a:ext cx="1353015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6372200" y="4005026"/>
            <a:ext cx="2133661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 pide conectar con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 cuenta de Drive</a:t>
            </a:r>
            <a:b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que se quiera</a:t>
            </a:r>
          </a:p>
        </p:txBody>
      </p:sp>
    </p:spTree>
    <p:extLst>
      <p:ext uri="{BB962C8B-B14F-4D97-AF65-F5344CB8AC3E}">
        <p14:creationId xmlns:p14="http://schemas.microsoft.com/office/powerpoint/2010/main" val="490448876"/>
      </p:ext>
    </p:extLst>
  </p:cSld>
  <p:clrMapOvr>
    <a:masterClrMapping/>
  </p:clrMapOvr>
  <p:transition spd="med"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0736"/>
            <a:ext cx="8229600" cy="500066"/>
          </a:xfrm>
        </p:spPr>
        <p:txBody>
          <a:bodyPr/>
          <a:lstStyle/>
          <a:p>
            <a:r>
              <a:rPr lang="es-ES" dirty="0"/>
              <a:t>Acerca de </a:t>
            </a:r>
            <a:r>
              <a:rPr lang="es-ES" i="1" dirty="0"/>
              <a:t>Creative Commons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2898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" dirty="0"/>
              <a:t>Licencia CC (</a:t>
            </a:r>
            <a:r>
              <a:rPr lang="es-ES" dirty="0">
                <a:hlinkClick r:id="rId2"/>
              </a:rPr>
              <a:t>Creative Commons</a:t>
            </a:r>
            <a:r>
              <a:rPr lang="es-ES" dirty="0"/>
              <a:t>)</a:t>
            </a:r>
            <a:endParaRPr lang="es-ES" i="0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ES" dirty="0"/>
              <a:t>Este tipo de licencias ofrecen algunos derechos a terceras personas bajo ciertas condiciones.</a:t>
            </a:r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ES" dirty="0"/>
              <a:t>Este documento tiene establecidas las siguientes:</a:t>
            </a:r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endParaRPr lang="es-ES" dirty="0"/>
          </a:p>
          <a:p>
            <a:pPr marL="3619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ES" dirty="0"/>
              <a:t>Pulsa en la imagen de arriba a la derecha para saber más.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1547664" y="2757115"/>
            <a:ext cx="6543458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Reconocimiento (</a:t>
            </a:r>
            <a:r>
              <a:rPr kumimoji="0" lang="en-US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Attribution</a:t>
            </a: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): </a:t>
            </a:r>
            <a:b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</a:b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En cualquier explotación de la obra autorizada por la licencia</a:t>
            </a:r>
            <a:b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</a:b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hará falta reconocer la autoría.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No comercial (</a:t>
            </a:r>
            <a:r>
              <a:rPr kumimoji="0" lang="en-US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Non commercial</a:t>
            </a: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): </a:t>
            </a:r>
            <a:b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</a:b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La explotación de la obra queda limitada a usos no comerciales.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Compartir igual (</a:t>
            </a:r>
            <a:r>
              <a:rPr kumimoji="0" lang="en-US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Share alike</a:t>
            </a: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):</a:t>
            </a:r>
            <a:b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</a:b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La explotación autorizada incluye la creación de obras derivadas </a:t>
            </a:r>
            <a:b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</a:br>
            <a:r>
              <a:rPr kumimoji="0" lang="es-ES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</a:rPr>
              <a:t>siempre que mantengan la misma licencia al ser divulgadas.</a:t>
            </a:r>
          </a:p>
        </p:txBody>
      </p:sp>
      <p:pic>
        <p:nvPicPr>
          <p:cNvPr id="45065" name="Picture 9" descr="attribution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138089" y="2757115"/>
            <a:ext cx="409575" cy="409575"/>
          </a:xfrm>
          <a:prstGeom prst="rect">
            <a:avLst/>
          </a:prstGeom>
          <a:noFill/>
        </p:spPr>
      </p:pic>
      <p:pic>
        <p:nvPicPr>
          <p:cNvPr id="45066" name="Picture 10" descr="non commercial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138089" y="3746155"/>
            <a:ext cx="409575" cy="409575"/>
          </a:xfrm>
          <a:prstGeom prst="rect">
            <a:avLst/>
          </a:prstGeom>
          <a:noFill/>
        </p:spPr>
      </p:pic>
      <p:pic>
        <p:nvPicPr>
          <p:cNvPr id="45068" name="Picture 12" descr="share alike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138089" y="4416700"/>
            <a:ext cx="409575" cy="409575"/>
          </a:xfrm>
          <a:prstGeom prst="rect">
            <a:avLst/>
          </a:prstGeom>
          <a:noFill/>
        </p:spPr>
      </p:pic>
      <p:pic>
        <p:nvPicPr>
          <p:cNvPr id="18" name="17 Imagen" descr="CreativeCommons.pn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29454" y="381223"/>
            <a:ext cx="1919288" cy="671513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Moodle 3.4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E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 La asignatura en acción…</a:t>
            </a:r>
          </a:p>
        </p:txBody>
      </p:sp>
    </p:spTree>
    <p:extLst>
      <p:ext uri="{BB962C8B-B14F-4D97-AF65-F5344CB8AC3E}">
        <p14:creationId xmlns:p14="http://schemas.microsoft.com/office/powerpoint/2010/main" val="2621251866"/>
      </p:ext>
    </p:extLst>
  </p:cSld>
  <p:clrMapOvr>
    <a:masterClrMapping/>
  </p:clrMapOvr>
  <p:transition spd="med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CA57F8C2-AE0D-46C3-931D-A7821F8C75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2"/>
          <a:stretch/>
        </p:blipFill>
        <p:spPr>
          <a:xfrm>
            <a:off x="4572000" y="3140968"/>
            <a:ext cx="4201111" cy="32813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Herramientas de comunicación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Además de los foros, la plataforma dispone de:</a:t>
            </a:r>
          </a:p>
          <a:p>
            <a:pPr marL="360363" indent="-2714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Sistema de mensajería</a:t>
            </a:r>
          </a:p>
          <a:p>
            <a:pPr marL="360363" indent="-2714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ES" sz="2200" i="0" dirty="0"/>
              <a:t>Sistema de correo electrónico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La diferencia principal está en que con la mensajería no se pueden enviar adjuntos y con el correo sí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Tanto la mensajería</a:t>
            </a:r>
            <a:br>
              <a:rPr lang="es-ES" sz="2200" i="0" dirty="0"/>
            </a:br>
            <a:r>
              <a:rPr lang="es-ES" sz="2200" i="0" dirty="0"/>
              <a:t>como el correo son </a:t>
            </a:r>
            <a:r>
              <a:rPr lang="es-ES" sz="2200" b="1" i="0" dirty="0"/>
              <a:t>globales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El correo se accede</a:t>
            </a:r>
            <a:br>
              <a:rPr lang="es-ES" sz="2200" i="0" dirty="0"/>
            </a:br>
            <a:r>
              <a:rPr lang="es-ES" sz="2200" i="0" dirty="0"/>
              <a:t>a través del menú Navegación</a:t>
            </a:r>
          </a:p>
        </p:txBody>
      </p:sp>
      <p:cxnSp>
        <p:nvCxnSpPr>
          <p:cNvPr id="8" name="Conector recto de flecha 7"/>
          <p:cNvCxnSpPr>
            <a:cxnSpLocks/>
          </p:cNvCxnSpPr>
          <p:nvPr/>
        </p:nvCxnSpPr>
        <p:spPr>
          <a:xfrm flipV="1">
            <a:off x="4283968" y="3501008"/>
            <a:ext cx="2808312" cy="127951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795054"/>
      </p:ext>
    </p:extLst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7CF6ADF6-B538-4968-8893-315C5CB98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52863"/>
            <a:ext cx="6778334" cy="47328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correo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Nuevo correo…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418B8B7C-B0D9-4142-B051-7581F74B6F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668973"/>
            <a:ext cx="3471817" cy="39153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Conector recto de flecha 10"/>
          <p:cNvCxnSpPr>
            <a:cxnSpLocks/>
          </p:cNvCxnSpPr>
          <p:nvPr/>
        </p:nvCxnSpPr>
        <p:spPr>
          <a:xfrm flipV="1">
            <a:off x="3673651" y="1916832"/>
            <a:ext cx="1834453" cy="64807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8884180"/>
      </p:ext>
    </p:extLst>
  </p:cSld>
  <p:clrMapOvr>
    <a:masterClrMapping/>
  </p:clrMapOvr>
  <p:transition spd="med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64CC2C-F7EA-4180-8831-E2F0FEA19B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953" y="1037460"/>
            <a:ext cx="4992078" cy="32131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10E4357-8908-42EF-B53D-51B5318F7C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90"/>
          <a:stretch/>
        </p:blipFill>
        <p:spPr>
          <a:xfrm>
            <a:off x="516248" y="1985980"/>
            <a:ext cx="1843657" cy="32813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correo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Receptor…</a:t>
            </a: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259048" y="2457036"/>
            <a:ext cx="514400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n 12">
            <a:extLst>
              <a:ext uri="{FF2B5EF4-FFF2-40B4-BE49-F238E27FC236}">
                <a16:creationId xmlns:a16="http://schemas.microsoft.com/office/drawing/2014/main" id="{E2B4CE59-2F2B-4BDD-83EA-2907B3A48D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832" y="3690270"/>
            <a:ext cx="5628968" cy="27772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7" name="Conector recto de flecha 16"/>
          <p:cNvCxnSpPr/>
          <p:nvPr/>
        </p:nvCxnSpPr>
        <p:spPr>
          <a:xfrm>
            <a:off x="4139952" y="2457036"/>
            <a:ext cx="0" cy="144016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328946"/>
      </p:ext>
    </p:extLst>
  </p:cSld>
  <p:clrMapOvr>
    <a:masterClrMapping/>
  </p:clrMapOvr>
  <p:transition spd="med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93E7C896-7A4F-4392-9344-C3734AD33E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93" y="1497853"/>
            <a:ext cx="2222870" cy="48282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D68FE4B-F6E8-4CD0-ABC7-77B5E89D8A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767" y="1400731"/>
            <a:ext cx="1848108" cy="30484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La mensajería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Menú desplegable de usuario…</a:t>
            </a:r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5201262" y="2996952"/>
            <a:ext cx="1728192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flipV="1">
            <a:off x="2123728" y="4214680"/>
            <a:ext cx="0" cy="93610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1454473" y="5113370"/>
            <a:ext cx="1338510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Click</a:t>
            </a: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en destinatario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0D077774-EF30-4857-A16C-39FC680C7DE0}"/>
              </a:ext>
            </a:extLst>
          </p:cNvPr>
          <p:cNvCxnSpPr>
            <a:cxnSpLocks/>
          </p:cNvCxnSpPr>
          <p:nvPr/>
        </p:nvCxnSpPr>
        <p:spPr>
          <a:xfrm flipH="1" flipV="1">
            <a:off x="2792983" y="2132856"/>
            <a:ext cx="358017" cy="54093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F509E40-9BE5-4FE8-8BE3-E98C1168C064}"/>
              </a:ext>
            </a:extLst>
          </p:cNvPr>
          <p:cNvSpPr txBox="1"/>
          <p:nvPr/>
        </p:nvSpPr>
        <p:spPr>
          <a:xfrm>
            <a:off x="3151000" y="2673786"/>
            <a:ext cx="1338510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Buscar el curso</a:t>
            </a:r>
          </a:p>
        </p:txBody>
      </p:sp>
    </p:spTree>
    <p:extLst>
      <p:ext uri="{BB962C8B-B14F-4D97-AF65-F5344CB8AC3E}">
        <p14:creationId xmlns:p14="http://schemas.microsoft.com/office/powerpoint/2010/main" val="1263605430"/>
      </p:ext>
    </p:extLst>
  </p:cSld>
  <p:clrMapOvr>
    <a:masterClrMapping/>
  </p:clrMapOvr>
  <p:transition spd="med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73749577-9518-47AB-BBBD-D6A5D9642E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13" y="1124761"/>
            <a:ext cx="6426250" cy="473739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La mensajería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1235960" y="5976945"/>
            <a:ext cx="4594848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 entrar se ve un aviso si hay mensajes nuevos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295" y="4149080"/>
            <a:ext cx="1543061" cy="6858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7305378"/>
      </p:ext>
    </p:extLst>
  </p:cSld>
  <p:clrMapOvr>
    <a:masterClrMapping/>
  </p:clrMapOvr>
  <p:transition spd="med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Filtros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Iniciación a Moodle 3.4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200" i="0" dirty="0"/>
              <a:t>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-3" r="42616" b="29040"/>
          <a:stretch/>
        </p:blipFill>
        <p:spPr>
          <a:xfrm>
            <a:off x="539552" y="1124745"/>
            <a:ext cx="3348000" cy="3168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Rectángulo redondeado 13"/>
          <p:cNvSpPr/>
          <p:nvPr/>
        </p:nvSpPr>
        <p:spPr>
          <a:xfrm>
            <a:off x="2400676" y="1950046"/>
            <a:ext cx="1224136" cy="288032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3913883" y="1909396"/>
            <a:ext cx="4781694" cy="17851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¿Por qué aparece “programación” como vínculo?</a:t>
            </a:r>
          </a:p>
          <a:p>
            <a:pPr>
              <a:spcAft>
                <a:spcPts val="600"/>
              </a:spcAft>
            </a:pP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Porque coincide con el nombre de una actividad</a:t>
            </a:r>
          </a:p>
          <a:p>
            <a:pPr>
              <a:spcAft>
                <a:spcPts val="600"/>
              </a:spcAft>
            </a:pP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Esto se controla con los filtros…</a:t>
            </a:r>
          </a:p>
        </p:txBody>
      </p:sp>
      <p:cxnSp>
        <p:nvCxnSpPr>
          <p:cNvPr id="8" name="Conector recto de flecha 7"/>
          <p:cNvCxnSpPr>
            <a:stCxn id="14" idx="2"/>
          </p:cNvCxnSpPr>
          <p:nvPr/>
        </p:nvCxnSpPr>
        <p:spPr>
          <a:xfrm flipH="1">
            <a:off x="1619672" y="2238078"/>
            <a:ext cx="1393072" cy="147895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730606"/>
      </p:ext>
    </p:extLst>
  </p:cSld>
  <p:clrMapOvr>
    <a:masterClrMapping/>
  </p:clrMapOvr>
  <p:transition spd="med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ln w="38100">
          <a:solidFill>
            <a:srgbClr val="FFC000"/>
          </a:solidFill>
          <a:tailEnd type="none" w="lg" len="lg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8100">
          <a:solidFill>
            <a:srgbClr val="FFC000"/>
          </a:solidFill>
          <a:tailEnd type="none" w="lg" len="lg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spcAft>
            <a:spcPts val="600"/>
          </a:spcAft>
          <a:defRPr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63125</TotalTime>
  <Words>560</Words>
  <Application>Microsoft Office PowerPoint</Application>
  <PresentationFormat>Presentación en pantalla (4:3)</PresentationFormat>
  <Paragraphs>169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2" baseType="lpstr">
      <vt:lpstr>Calibri</vt:lpstr>
      <vt:lpstr>Cambria</vt:lpstr>
      <vt:lpstr>Consolas</vt:lpstr>
      <vt:lpstr>Constantia</vt:lpstr>
      <vt:lpstr>Wingdings</vt:lpstr>
      <vt:lpstr>Wingdings 2</vt:lpstr>
      <vt:lpstr>Flow</vt:lpstr>
      <vt:lpstr>Iniciación a Moodle 3.4 3ª parte</vt:lpstr>
      <vt:lpstr>Índice</vt:lpstr>
      <vt:lpstr>Moodle 3.4</vt:lpstr>
      <vt:lpstr>Herramientas de comunicación</vt:lpstr>
      <vt:lpstr>El correo</vt:lpstr>
      <vt:lpstr>El correo</vt:lpstr>
      <vt:lpstr>La mensajería</vt:lpstr>
      <vt:lpstr>La mensajería</vt:lpstr>
      <vt:lpstr>Filtros</vt:lpstr>
      <vt:lpstr>Filtros</vt:lpstr>
      <vt:lpstr>Calificación de tareas</vt:lpstr>
      <vt:lpstr>Eventos</vt:lpstr>
      <vt:lpstr>Eventos</vt:lpstr>
      <vt:lpstr>Calificaciones</vt:lpstr>
      <vt:lpstr>Grupos</vt:lpstr>
      <vt:lpstr>Grupos</vt:lpstr>
      <vt:lpstr>Agrupamientos</vt:lpstr>
      <vt:lpstr>Agrupamientos</vt:lpstr>
      <vt:lpstr>Grupos</vt:lpstr>
      <vt:lpstr>Grupos</vt:lpstr>
      <vt:lpstr>Restricciones</vt:lpstr>
      <vt:lpstr>Restricciones</vt:lpstr>
      <vt:lpstr>Portafolios</vt:lpstr>
      <vt:lpstr>Portafolios</vt:lpstr>
      <vt:lpstr>Acerca de Creative Commons</vt:lpstr>
    </vt:vector>
  </TitlesOfParts>
  <Company>UCM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Fundamentos de programación</dc:title>
  <dc:creator>Luis</dc:creator>
  <cp:lastModifiedBy>Almudena Outeda</cp:lastModifiedBy>
  <cp:revision>1619</cp:revision>
  <cp:lastPrinted>2016-06-19T16:49:06Z</cp:lastPrinted>
  <dcterms:created xsi:type="dcterms:W3CDTF">2010-03-20T08:32:51Z</dcterms:created>
  <dcterms:modified xsi:type="dcterms:W3CDTF">2018-11-28T10:41:43Z</dcterms:modified>
</cp:coreProperties>
</file>